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94" r:id="rId7"/>
    <p:sldId id="288" r:id="rId8"/>
    <p:sldId id="324" r:id="rId9"/>
    <p:sldId id="326" r:id="rId10"/>
    <p:sldId id="327" r:id="rId11"/>
    <p:sldId id="328" r:id="rId12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18" autoAdjust="0"/>
    <p:restoredTop sz="94844" autoAdjust="0"/>
  </p:normalViewPr>
  <p:slideViewPr>
    <p:cSldViewPr snapToGrid="0">
      <p:cViewPr varScale="1">
        <p:scale>
          <a:sx n="93" d="100"/>
          <a:sy n="93" d="100"/>
        </p:scale>
        <p:origin x="114" y="372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2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60B08F6-6D45-4996-AE80-AFA09DAF3DE1}" type="datetime1">
              <a:rPr lang="pt-BR" smtClean="0"/>
              <a:t>28/01/2025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56CFAD-C154-4C9C-AD01-665A505506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BEE2E-E159-434A-B1C6-94F804684E43}" type="datetime1">
              <a:rPr lang="pt-BR" smtClean="0"/>
              <a:pPr/>
              <a:t>28/01/2025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B62BC0-7DC4-4569-951D-2BB9475345C6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222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202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FB3FB-3128-4629-DC91-66797758E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96FA0D6-DBDB-6EB4-3627-A6EC9AF77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BA26D07-4B9A-7CCE-A88A-AAEA65191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C1E696-B4C3-1413-29B9-E84A517FDF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374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50274-8DAF-FAE9-BCF4-D0D744C4A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A647D19-1C53-EAAA-6223-0576BC12B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F29EA45-C5C4-D1EC-B737-6151EC2DF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AD845EF-259E-3362-38DE-6D8E40374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0499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F6796-B8A5-D54D-B139-F97C06D0F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AAABAA9-FF29-09E6-383B-C2E5ED1DC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79C183C-4234-B254-77F5-62063BCBE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5B8C8A-EC0E-1C6A-7438-9E70F2070D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6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E9DD7-0704-B678-BF5C-7CB351783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BD5BB7-C38B-AD55-09DF-151DFEE4E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406F607-48D6-19D4-9445-BAF063470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C2916E-7849-CFD6-6318-296686B599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pt-BR" noProof="0"/>
              <a:t>Adicionar título</a:t>
            </a:r>
          </a:p>
        </p:txBody>
      </p:sp>
      <p:sp>
        <p:nvSpPr>
          <p:cNvPr id="12" name="Espaço Reservado para Texto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 de oportunidades de mer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21" name="Espaço Reservado para Texto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texto</a:t>
            </a:r>
          </a:p>
        </p:txBody>
      </p:sp>
      <p:sp>
        <p:nvSpPr>
          <p:cNvPr id="20" name="Espaço Reservado para Texto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7" name="Espaço Reservado para Texto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9" name="Espaço Reservado para Texto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texto</a:t>
            </a:r>
          </a:p>
        </p:txBody>
      </p:sp>
      <p:sp>
        <p:nvSpPr>
          <p:cNvPr id="28" name="Espaço Reservado para Texto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0" name="Espaço Reservado para Texto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2" name="Espaço Reservado para Texto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texto</a:t>
            </a:r>
          </a:p>
        </p:txBody>
      </p:sp>
      <p:sp>
        <p:nvSpPr>
          <p:cNvPr id="31" name="Espaço Reservado para Texto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3" name="Espaço Reservado para Texto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6" name="Espaço Reservado para Imagem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36" name="Espaço Reservado para Data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37" name="Espaço Reservado para Rodapé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38" name="Espaço Reservado para o Número do Slide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sa concorrên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rtlCol="0"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7" name="Espaço Reservado para Imagem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12" name="Espaço Reservado para Texto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8" name="Espaço Reservado para Data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9" name="Espaço Reservado para Rodapé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sa concorrênc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Elemento gráfico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 rtlCol="0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38" name="Espaço Reservado para Texto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42" name="Espaço Reservado para Texto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47" name="Espaço Reservado para Texto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40" name="Espaço Reservado para Texto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41" name="Espaço Reservado para Texto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45" name="Espaço Reservado para Texto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43" name="Espaço Reservado para Texto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44" name="Espaço Reservado para Texto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46" name="Espaço Reservado para Texto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39" name="Espaço Reservado para Texto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ratégia de Cresci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rtlCol="0"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um título</a:t>
            </a:r>
          </a:p>
        </p:txBody>
      </p:sp>
      <p:sp>
        <p:nvSpPr>
          <p:cNvPr id="19" name="Espaço Reservado para Texto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20" name="Espaço Reservado para Texto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2" name="Espaço Reservado para Texto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23" name="Espaço Reservado para Texto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5" name="Espaço Reservado para Texto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nome</a:t>
            </a:r>
          </a:p>
        </p:txBody>
      </p:sp>
      <p:sp>
        <p:nvSpPr>
          <p:cNvPr id="26" name="Espaço Reservado para Texto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7" name="Espaço Reservado para Data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27" name="Espaço Reservado para Rodapé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7" name="Espaço Reservado para Imagem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28" name="Espaço Reservado para o Número do Slide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34" name="Espaço Reservado para Texto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um título</a:t>
            </a:r>
          </a:p>
        </p:txBody>
      </p:sp>
      <p:sp>
        <p:nvSpPr>
          <p:cNvPr id="35" name="Espaço Reservado para Texto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título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título</a:t>
            </a:r>
          </a:p>
        </p:txBody>
      </p:sp>
      <p:sp>
        <p:nvSpPr>
          <p:cNvPr id="30" name="Espaço Reservado para Conteúdo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Clique para adicionar o conteúdo</a:t>
            </a:r>
          </a:p>
        </p:txBody>
      </p:sp>
      <p:sp>
        <p:nvSpPr>
          <p:cNvPr id="37" name="Espaço Reservado para Conteúdo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Clique para adicionar o conteúdo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o de ação de dois a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Conector Reto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Conector Reto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Reto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to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58" name="Espaço Reservado para Texto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59" name="Espaço Reservado para Texto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60" name="Espaço Reservado para Texto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56" name="Espaço Reservado para Texto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ano</a:t>
            </a:r>
          </a:p>
        </p:txBody>
      </p:sp>
      <p:sp>
        <p:nvSpPr>
          <p:cNvPr id="20" name="Espaço Reservado para Texto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1" name="Espaço Reservado para Texto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2" name="Espaço Reservado para Texto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3" name="Espaço Reservado para Texto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4" name="Espaço Reservado para Texto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5" name="Espaço Reservado para Texto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6" name="Espaço Reservado para Texto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7" name="Espaço Reservado para Texto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8" name="Espaço Reservado para Texto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9" name="Espaço Reservado para Texto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0" name="Espaço Reservado para Texto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1" name="Espaço Reservado para Texto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61" name="Espaço Reservado para Texto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62" name="Espaço Reservado para Texto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63" name="Espaço Reservado para Texto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57" name="Espaço Reservado para Texto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ano</a:t>
            </a:r>
          </a:p>
        </p:txBody>
      </p:sp>
      <p:sp>
        <p:nvSpPr>
          <p:cNvPr id="32" name="Espaço Reservado para Texto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3" name="Espaço Reservado para Texto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4" name="Espaço Reservado para Texto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5" name="Espaço Reservado para Texto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6" name="Espaço Reservado para Texto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7" name="Espaço Reservado para Texto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8" name="Espaço Reservado para Texto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9" name="Espaço Reservado para Texto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0" name="Espaço Reservado para Texto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1" name="Espaço Reservado para Texto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2" name="Espaço Reservado para Texto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3" name="Espaço Reservado para Texto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o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Conector Reto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o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pic>
        <p:nvPicPr>
          <p:cNvPr id="159" name="Elemento gráfico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Espaço Reservado para Data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161" name="Espaço Reservado para Rodapé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62" name="Espaço Reservado para o Número do Slide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ç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rtlCol="0"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pt-BR" noProof="0"/>
              <a:t>Clique para adicionar o conteúdo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Apresentação</a:t>
            </a:r>
          </a:p>
        </p:txBody>
      </p:sp>
      <p:sp>
        <p:nvSpPr>
          <p:cNvPr id="8" name="Espaço Reservado para Imagem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sa equipe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8" name="Espaço Reservado para Imagem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6" name="Espaço Reservado para Texto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27" name="Espaço Reservado para Texto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20" name="Espaço Reservado para Imagem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8" name="Espaço Reservado para Texto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29" name="Espaço Reservado para Texto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24" name="Espaço Reservado para Imagem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30" name="Espaço Reservado para Texto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31" name="Espaço Reservado para Texto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sa equipe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tângulo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6" name="Espaço Reservado para Texto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47" name="Espaço Reservado para Texto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48" name="Espaço Reservado para Imagem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0" name="Espaço Reservado para Texto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51" name="Espaço Reservado para Texto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52" name="Espaço Reservado para Imagem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4" name="Espaço Reservado para Texto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55" name="Espaço Reservado para Texto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56" name="Espaço Reservado para Imagem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58" name="Espaço Reservado para Texto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59" name="Espaço Reservado para Texto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60" name="Espaço Reservado para Imagem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62" name="Espaço Reservado para Texto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63" name="Espaço Reservado para Texto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64" name="Espaço Reservado para Imagem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66" name="Espaço Reservado para Texto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67" name="Espaço Reservado para Texto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68" name="Espaço Reservado para Imagem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70" name="Espaço Reservado para Texto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71" name="Espaço Reservado para Texto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72" name="Espaço Reservado para Imagem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74" name="Espaço Reservado para Texto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 nome</a:t>
            </a:r>
          </a:p>
        </p:txBody>
      </p:sp>
      <p:sp>
        <p:nvSpPr>
          <p:cNvPr id="75" name="Espaço Reservado para Texto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Adicionar título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men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rtlCol="0"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18" name="Espaço Reservado para Texto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</a:t>
            </a:r>
          </a:p>
        </p:txBody>
      </p:sp>
      <p:sp>
        <p:nvSpPr>
          <p:cNvPr id="59" name="Espaço Reservado para Texto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</a:t>
            </a:r>
          </a:p>
        </p:txBody>
      </p:sp>
      <p:sp>
        <p:nvSpPr>
          <p:cNvPr id="60" name="Espaço Reservado para Texto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</a:t>
            </a:r>
          </a:p>
        </p:txBody>
      </p:sp>
      <p:sp>
        <p:nvSpPr>
          <p:cNvPr id="61" name="Espaço Reservado para Texto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adicionar</a:t>
            </a:r>
          </a:p>
        </p:txBody>
      </p:sp>
      <p:sp>
        <p:nvSpPr>
          <p:cNvPr id="52" name="Espaço Reservado para Texto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51" name="Espaço Reservado para Texto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78" name="Espaço Reservado para Texto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77" name="Espaço Reservado para Texto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80" name="Espaço Reservado para Texto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79" name="Espaço Reservado para Texto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82" name="Espaço Reservado para Texto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81" name="Espaço Reservado para Texto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68" name="Espaço Reservado para Data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bre nó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10" name="Espaço Reservado para Texto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11" name="Espaço Reservado para Data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12" name="Espaço Reservado para Rodapé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rtlCol="0"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8" name="Espaço Reservado para Texto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ig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Adicionar título</a:t>
            </a:r>
          </a:p>
        </p:txBody>
      </p:sp>
      <p:sp>
        <p:nvSpPr>
          <p:cNvPr id="7" name="Espaço Reservado para Texto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5" name="Espaço Reservado para Data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12" name="Espaço Reservado para Rodapé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12" name="Espaço Reservado para Texto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8" name="Espaço Reservado para Texto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3" name="Espaço Reservado para Texto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9" name="Espaço Reservado para Texto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23" name="Espaço Reservado para Texto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0" name="Espaço Reservado para Texto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22" name="Espaço Reservado para Texto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24" name="Espaço Reservado para Texto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6" name="Espaço Reservado para Data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17" name="Espaço Reservado para Rodapé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8" name="Espaço Reservado para o Número do Slide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7" name="Espaço Reservado para Texto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2" name="Espaço Reservado para Texto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8" name="Espaço Reservado para Texto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3" name="Espaço Reservado para Texto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19" name="Espaço Reservado para Texto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0" name="Espaço Reservado para Data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31" name="Espaço Reservado para Rodapé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32" name="Espaço Reservado para o Número do Slide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ão Geral do Prod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endParaRPr lang="pt-BR" noProof="0"/>
          </a:p>
        </p:txBody>
      </p:sp>
      <p:sp>
        <p:nvSpPr>
          <p:cNvPr id="22" name="Espaço Reservado para Imagem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endParaRPr lang="pt-BR" noProof="0"/>
          </a:p>
        </p:txBody>
      </p:sp>
      <p:sp>
        <p:nvSpPr>
          <p:cNvPr id="23" name="Espaço Reservado para Imagem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endParaRPr lang="pt-BR" noProof="0"/>
          </a:p>
        </p:txBody>
      </p:sp>
      <p:sp>
        <p:nvSpPr>
          <p:cNvPr id="24" name="Espaço Reservado para Imagem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endParaRPr lang="pt-BR" noProof="0"/>
          </a:p>
        </p:txBody>
      </p:sp>
      <p:sp>
        <p:nvSpPr>
          <p:cNvPr id="30" name="Espaço Reservado para Texto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28" name="Espaço Reservado para Texto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4" name="Espaço Reservado para Texto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43" name="Espaço Reservado para Texto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6" name="Espaço Reservado para Texto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45" name="Espaço Reservado para Texto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8" name="Espaço Reservado para Texto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47" name="Espaço Reservado para Texto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40" name="Espaço Reservado para Data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41" name="Espaço Reservado para Rodapé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42" name="Espaço Reservado para o Número do Slide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ícios do prod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Imagem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a foto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rtlCol="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Adicionar título</a:t>
            </a:r>
          </a:p>
        </p:txBody>
      </p:sp>
      <p:sp>
        <p:nvSpPr>
          <p:cNvPr id="8" name="Espaço Reservado para Data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9" name="Espaço Reservado para Rodapé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 rtlCol="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de Negócios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Imagem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Adicionar título</a:t>
            </a:r>
          </a:p>
        </p:txBody>
      </p:sp>
      <p:sp>
        <p:nvSpPr>
          <p:cNvPr id="16" name="Espaço Reservado para Texto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6" name="Espaço Reservado para Texto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35" name="Espaço Reservado para Texto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39" name="Espaço Reservado para Texto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adicionar um subtítulo</a:t>
            </a:r>
          </a:p>
        </p:txBody>
      </p:sp>
      <p:sp>
        <p:nvSpPr>
          <p:cNvPr id="38" name="Espaço Reservado para Texto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8" name="Espaço Reservado para Data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9" name="Espaço Reservado para Rodapé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ão geral da oportunidade de mer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rtlCol="0"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BR" noProof="0"/>
              <a:t>Clique para adicionar um título</a:t>
            </a:r>
          </a:p>
        </p:txBody>
      </p:sp>
      <p:sp>
        <p:nvSpPr>
          <p:cNvPr id="15" name="Espaço Reservado para Texto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texto</a:t>
            </a:r>
          </a:p>
        </p:txBody>
      </p:sp>
      <p:sp>
        <p:nvSpPr>
          <p:cNvPr id="22" name="Espaço Reservado para Texto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texto</a:t>
            </a:r>
          </a:p>
        </p:txBody>
      </p:sp>
      <p:sp>
        <p:nvSpPr>
          <p:cNvPr id="24" name="Espaço Reservado para Texto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texto</a:t>
            </a:r>
          </a:p>
        </p:txBody>
      </p:sp>
      <p:sp>
        <p:nvSpPr>
          <p:cNvPr id="14" name="Espaço Reservado para Texto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1" name="Espaço Reservado para Texto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3" name="Espaço Reservado para Texto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Clique para adicionar o texto</a:t>
            </a:r>
          </a:p>
        </p:txBody>
      </p:sp>
      <p:sp>
        <p:nvSpPr>
          <p:cNvPr id="25" name="Espaço Reservado para Data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8" name="Espaço Reservado para Imagem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/>
              <a:t>Clique para adicionar foto</a:t>
            </a:r>
          </a:p>
        </p:txBody>
      </p:sp>
      <p:sp>
        <p:nvSpPr>
          <p:cNvPr id="13" name="Espaço Reservado para Rodapé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27" name="Espaço Reservado para o Número do Slide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ídia NINJA on X: &quot;Projeto de Lei quer acabar com unidades de conservação  na Amazônia. Parque Nacional Serra do Divisor e Reserva Extrativista Chico  Mendes serão atingidos. #AmazôniaPreservada Fotos: Sérgio Vale Segue">
            <a:extLst>
              <a:ext uri="{FF2B5EF4-FFF2-40B4-BE49-F238E27FC236}">
                <a16:creationId xmlns:a16="http://schemas.microsoft.com/office/drawing/2014/main" id="{F213CA2B-AA49-7F9D-4DC6-FA0736211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12192000" cy="690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647632" y="1864892"/>
            <a:ext cx="10896731" cy="1863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79"/>
              </a:lnSpc>
            </a:pPr>
            <a:r>
              <a:rPr lang="pt-BR" sz="5000" b="1" cap="all" dirty="0">
                <a:solidFill>
                  <a:srgbClr val="FFFFFF"/>
                </a:solidFill>
                <a:latin typeface="+mj-lt"/>
              </a:rPr>
              <a:t>Oficinas: Mudanças Climáticas, Programas e Projetos REDD+ em Reservas Extrativistas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04E2585-E511-6734-A7F7-FCC42BA3B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111" y="4428607"/>
            <a:ext cx="7343775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7327925-6A93-F471-4A21-4AB372F78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51661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20CA67E-672C-F0B9-028A-B7333A4A46F1}"/>
              </a:ext>
            </a:extLst>
          </p:cNvPr>
          <p:cNvSpPr txBox="1"/>
          <p:nvPr/>
        </p:nvSpPr>
        <p:spPr>
          <a:xfrm>
            <a:off x="4702143" y="1430134"/>
            <a:ext cx="6712445" cy="5053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2400" indent="-360000" algn="just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600" b="1" u="sng" noProof="0" dirty="0">
                <a:latin typeface="+mj-lt"/>
              </a:rPr>
              <a:t>Projeto:</a:t>
            </a:r>
            <a:r>
              <a:rPr lang="pt-BR" sz="1600" b="1" noProof="0" dirty="0">
                <a:latin typeface="+mj-lt"/>
              </a:rPr>
              <a:t> </a:t>
            </a:r>
            <a:r>
              <a:rPr lang="pt-BR" sz="1600" noProof="0" dirty="0">
                <a:latin typeface="Tenorite" panose="00000500000000000000" pitchFamily="2" charset="0"/>
              </a:rPr>
              <a:t>realização de o</a:t>
            </a:r>
            <a:r>
              <a:rPr lang="pt-BR" sz="1600" noProof="0" dirty="0"/>
              <a:t>ficinas de capacitação para lideranças e comunitários sobre mudanças climáticas, florestas e financiamento de projetos de crédito de carbono para povos da floresta.  </a:t>
            </a:r>
          </a:p>
          <a:p>
            <a:pPr marL="571500" indent="-360000" algn="just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600" b="1" u="sng" dirty="0"/>
              <a:t>Objetivos:</a:t>
            </a:r>
          </a:p>
          <a:p>
            <a:pPr marL="742950" lvl="1" indent="-285750" algn="just">
              <a:lnSpc>
                <a:spcPct val="114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1600" dirty="0">
                <a:latin typeface="Tenorite" panose="00000500000000000000" pitchFamily="2" charset="0"/>
              </a:rPr>
              <a:t>Informação, diálogo e capacitação sobre as mudanças climáticas e seus impactos diretos e indiretos no modo de vida dos povos indígenas e populações e comunidades tradicionais;</a:t>
            </a:r>
          </a:p>
          <a:p>
            <a:pPr marL="742950" lvl="1" indent="-285750" algn="just">
              <a:lnSpc>
                <a:spcPct val="114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1600" dirty="0">
                <a:latin typeface="Tenorite" panose="00000500000000000000" pitchFamily="2" charset="0"/>
              </a:rPr>
              <a:t>Conhecimento a respeito de como desenvolver projetos de REDD+ com protagonismo das comunidades e suas entidades representativas nas Reservas Extrativistas;</a:t>
            </a:r>
          </a:p>
          <a:p>
            <a:pPr marL="742950" lvl="1" indent="-285750" algn="just">
              <a:lnSpc>
                <a:spcPct val="114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1600" dirty="0">
                <a:latin typeface="Tenorite" panose="00000500000000000000" pitchFamily="2" charset="0"/>
              </a:rPr>
              <a:t>Entendimento a respeito das oportunidades e riscos que os projetos de REDD+ apresentam e conhecimento das Salvaguardas Socioambientais que podem proteger os interesses comunitários;</a:t>
            </a:r>
          </a:p>
          <a:p>
            <a:pPr marL="742950" lvl="1" indent="-285750" algn="just">
              <a:lnSpc>
                <a:spcPct val="114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1600" dirty="0">
                <a:latin typeface="Tenorite" panose="00000500000000000000" pitchFamily="2" charset="0"/>
              </a:rPr>
              <a:t>Qualificação a respeito das regras de repartição de benefícios que atendam prioridades no curto e no longo prazo.</a:t>
            </a:r>
            <a:endParaRPr lang="pt-BR" sz="1600" dirty="0">
              <a:effectLst/>
              <a:latin typeface="Tenorite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82705F-4699-F223-B976-CFE0A0B1B4E7}"/>
              </a:ext>
            </a:extLst>
          </p:cNvPr>
          <p:cNvSpPr txBox="1"/>
          <p:nvPr/>
        </p:nvSpPr>
        <p:spPr>
          <a:xfrm>
            <a:off x="4932549" y="349873"/>
            <a:ext cx="6482039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t-BR" sz="2200" b="1" cap="all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Oficinas: Mudanças Climáticas, Programas e Projetos REDD+ em Reservas Extrativistas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22">
            <a:extLst>
              <a:ext uri="{FF2B5EF4-FFF2-40B4-BE49-F238E27FC236}">
                <a16:creationId xmlns:a16="http://schemas.microsoft.com/office/drawing/2014/main" id="{5BCCD6C8-F91D-4A81-8513-B31078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232" y="422839"/>
            <a:ext cx="6157497" cy="720399"/>
          </a:xfrm>
        </p:spPr>
        <p:txBody>
          <a:bodyPr rtlCol="0"/>
          <a:lstStyle/>
          <a:p>
            <a:pPr rtl="0"/>
            <a:r>
              <a:rPr lang="pt-BR" sz="2600" dirty="0">
                <a:solidFill>
                  <a:schemeClr val="accent4">
                    <a:lumMod val="50000"/>
                  </a:schemeClr>
                </a:solidFill>
              </a:rPr>
              <a:t>Principais atividades realizadas</a:t>
            </a:r>
          </a:p>
        </p:txBody>
      </p:sp>
      <p:sp>
        <p:nvSpPr>
          <p:cNvPr id="22" name="Espaço Reservado para o Número do Slide 21">
            <a:extLst>
              <a:ext uri="{FF2B5EF4-FFF2-40B4-BE49-F238E27FC236}">
                <a16:creationId xmlns:a16="http://schemas.microsoft.com/office/drawing/2014/main" id="{071C9AA2-1CCA-4329-B67C-08356C3C3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</p:spPr>
        <p:txBody>
          <a:bodyPr rtlCol="0"/>
          <a:lstStyle/>
          <a:p>
            <a:pPr rtl="0"/>
            <a:fld id="{EA87306C-81BA-4795-A5CA-9392456A8C1E}" type="slidenum">
              <a:rPr lang="pt-BR" smtClean="0"/>
              <a:pPr rtl="0"/>
              <a:t>3</a:t>
            </a:fld>
            <a:endParaRPr lang="pt-BR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ED92AE95-B946-1B4F-C864-C81D3271B1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758" y="1451107"/>
            <a:ext cx="7134447" cy="4425711"/>
          </a:xfrm>
        </p:spPr>
        <p:txBody>
          <a:bodyPr/>
          <a:lstStyle/>
          <a:p>
            <a:pPr marL="400050" indent="-400050">
              <a:spcAft>
                <a:spcPts val="1200"/>
              </a:spcAft>
              <a:buFont typeface="+mj-lt"/>
              <a:buAutoNum type="romanUcPeriod"/>
            </a:pPr>
            <a:r>
              <a:rPr lang="pt-BR" sz="1800" dirty="0"/>
              <a:t>Identificação de áreas prioritárias para a realização de eventos de capacitação para lideranças e comunitários;</a:t>
            </a:r>
          </a:p>
          <a:p>
            <a:pPr marL="400050" indent="-400050">
              <a:spcAft>
                <a:spcPts val="1200"/>
              </a:spcAft>
              <a:buFont typeface="+mj-lt"/>
              <a:buAutoNum type="romanUcPeriod"/>
            </a:pPr>
            <a:r>
              <a:rPr lang="pt-BR" sz="1800" dirty="0"/>
              <a:t>Preparação de materiais específicos para capacitação (cartilhas, folders, etc.);</a:t>
            </a:r>
          </a:p>
          <a:p>
            <a:pPr marL="400050" indent="-400050">
              <a:spcAft>
                <a:spcPts val="1200"/>
              </a:spcAft>
              <a:buFont typeface="+mj-lt"/>
              <a:buAutoNum type="romanUcPeriod"/>
            </a:pPr>
            <a:r>
              <a:rPr lang="pt-BR" sz="1800" dirty="0"/>
              <a:t>Formação de equipe para ministrar as palestras, considerando os perfis profissionais necessários para a abordagem de temas complexos;</a:t>
            </a:r>
          </a:p>
          <a:p>
            <a:pPr marL="400050" indent="-400050">
              <a:spcAft>
                <a:spcPts val="1200"/>
              </a:spcAft>
              <a:buFont typeface="+mj-lt"/>
              <a:buAutoNum type="romanUcPeriod"/>
            </a:pPr>
            <a:r>
              <a:rPr lang="pt-BR" sz="1800" dirty="0"/>
              <a:t>Realização de oficinas nos estados do Acre, Amapá e Pará;</a:t>
            </a:r>
          </a:p>
          <a:p>
            <a:pPr marL="400050" indent="-400050">
              <a:spcAft>
                <a:spcPts val="1200"/>
              </a:spcAft>
              <a:buFont typeface="+mj-lt"/>
              <a:buAutoNum type="romanUcPeriod"/>
            </a:pPr>
            <a:r>
              <a:rPr lang="pt-BR" sz="1800" dirty="0"/>
              <a:t>Geração de diretrizes e consolidação das já formuladas a respeito de projetos de carbono em Reservas Extrativistas.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B9D687F-5D57-FBE0-F71B-22493BF4CA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775" r="21775"/>
          <a:stretch>
            <a:fillRect/>
          </a:stretch>
        </p:blipFill>
        <p:spPr>
          <a:xfrm>
            <a:off x="8367823" y="0"/>
            <a:ext cx="3824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09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22">
            <a:extLst>
              <a:ext uri="{FF2B5EF4-FFF2-40B4-BE49-F238E27FC236}">
                <a16:creationId xmlns:a16="http://schemas.microsoft.com/office/drawing/2014/main" id="{5BCCD6C8-F91D-4A81-8513-B31078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538" y="362674"/>
            <a:ext cx="5679384" cy="720399"/>
          </a:xfrm>
        </p:spPr>
        <p:txBody>
          <a:bodyPr rtlCol="0"/>
          <a:lstStyle/>
          <a:p>
            <a:pPr rtl="0"/>
            <a:r>
              <a:rPr lang="pt-BR" sz="2600" dirty="0">
                <a:solidFill>
                  <a:schemeClr val="accent4">
                    <a:lumMod val="50000"/>
                  </a:schemeClr>
                </a:solidFill>
              </a:rPr>
              <a:t>MACRO Resultados Alcançados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ED92AE95-B946-1B4F-C864-C81D3271B1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6010" y="1327995"/>
            <a:ext cx="7736440" cy="5167331"/>
          </a:xfrm>
        </p:spPr>
        <p:txBody>
          <a:bodyPr/>
          <a:lstStyle/>
          <a:p>
            <a:pPr marL="400050" indent="-400050">
              <a:lnSpc>
                <a:spcPct val="114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pt-BR" sz="2000" dirty="0"/>
              <a:t>Retomada da parceria histórica entre IEA-CNS-EDF;</a:t>
            </a:r>
          </a:p>
          <a:p>
            <a:pPr marL="400050" indent="-400050">
              <a:lnSpc>
                <a:spcPct val="114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pt-BR" sz="2000" dirty="0"/>
              <a:t>Oportunidade de conhecer os  pontos fortes e fracos de projetos REDD+ em execução;</a:t>
            </a:r>
          </a:p>
          <a:p>
            <a:pPr marL="400050" indent="-400050">
              <a:lnSpc>
                <a:spcPct val="114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pt-BR" sz="2000" dirty="0"/>
              <a:t>Fortalecimento da capacidade de enfrentamento por parte das lideranças às pressões de empresas por contratos;</a:t>
            </a:r>
          </a:p>
          <a:p>
            <a:pPr marL="400050" indent="-400050">
              <a:lnSpc>
                <a:spcPct val="114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pt-BR" sz="2000" dirty="0"/>
              <a:t>Preparação do CNS para iniciar diálogo com parceiros para desenvolvimento de projetos de REDD+;</a:t>
            </a:r>
          </a:p>
          <a:p>
            <a:pPr marL="400050" indent="-400050">
              <a:lnSpc>
                <a:spcPct val="114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pt-BR" sz="2000" dirty="0"/>
              <a:t>Realização de oficinas em diferentes estados para públicos diversos de comunidades tradicionais;</a:t>
            </a:r>
          </a:p>
          <a:p>
            <a:pPr marL="400050" indent="-400050">
              <a:lnSpc>
                <a:spcPct val="114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pt-BR" sz="2000" dirty="0"/>
              <a:t>Diretrizes para programas e projetos de REDD+ formuladas coletivamente. </a:t>
            </a:r>
          </a:p>
        </p:txBody>
      </p:sp>
      <p:pic>
        <p:nvPicPr>
          <p:cNvPr id="5" name="Espaço Reservado para Imagem 12">
            <a:extLst>
              <a:ext uri="{FF2B5EF4-FFF2-40B4-BE49-F238E27FC236}">
                <a16:creationId xmlns:a16="http://schemas.microsoft.com/office/drawing/2014/main" id="{532BEC9C-770B-47D4-88A9-14C00B5A75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37" r="28137"/>
          <a:stretch>
            <a:fillRect/>
          </a:stretch>
        </p:blipFill>
        <p:spPr>
          <a:xfrm>
            <a:off x="-1" y="0"/>
            <a:ext cx="3382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60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C0AB53-B27B-0BDE-FB14-A710C52B4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5">
            <a:extLst>
              <a:ext uri="{FF2B5EF4-FFF2-40B4-BE49-F238E27FC236}">
                <a16:creationId xmlns:a16="http://schemas.microsoft.com/office/drawing/2014/main" id="{F31B9359-AD0B-8F07-915B-50F1D872B0F8}"/>
              </a:ext>
            </a:extLst>
          </p:cNvPr>
          <p:cNvSpPr txBox="1">
            <a:spLocks/>
          </p:cNvSpPr>
          <p:nvPr/>
        </p:nvSpPr>
        <p:spPr>
          <a:xfrm>
            <a:off x="2638897" y="239763"/>
            <a:ext cx="6914205" cy="52254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Resultados: OFICINAS realizadas em 2023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60A5452A-1CBC-1A0C-B2E1-B13DF8A684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390445"/>
              </p:ext>
            </p:extLst>
          </p:nvPr>
        </p:nvGraphicFramePr>
        <p:xfrm>
          <a:off x="468549" y="946347"/>
          <a:ext cx="11254902" cy="3353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626">
                  <a:extLst>
                    <a:ext uri="{9D8B030D-6E8A-4147-A177-3AD203B41FA5}">
                      <a16:colId xmlns:a16="http://schemas.microsoft.com/office/drawing/2014/main" val="546659266"/>
                    </a:ext>
                  </a:extLst>
                </a:gridCol>
                <a:gridCol w="3301008">
                  <a:extLst>
                    <a:ext uri="{9D8B030D-6E8A-4147-A177-3AD203B41FA5}">
                      <a16:colId xmlns:a16="http://schemas.microsoft.com/office/drawing/2014/main" val="1711275573"/>
                    </a:ext>
                  </a:extLst>
                </a:gridCol>
                <a:gridCol w="2922431">
                  <a:extLst>
                    <a:ext uri="{9D8B030D-6E8A-4147-A177-3AD203B41FA5}">
                      <a16:colId xmlns:a16="http://schemas.microsoft.com/office/drawing/2014/main" val="4071165984"/>
                    </a:ext>
                  </a:extLst>
                </a:gridCol>
                <a:gridCol w="834258">
                  <a:extLst>
                    <a:ext uri="{9D8B030D-6E8A-4147-A177-3AD203B41FA5}">
                      <a16:colId xmlns:a16="http://schemas.microsoft.com/office/drawing/2014/main" val="2286440462"/>
                    </a:ext>
                  </a:extLst>
                </a:gridCol>
                <a:gridCol w="819091">
                  <a:extLst>
                    <a:ext uri="{9D8B030D-6E8A-4147-A177-3AD203B41FA5}">
                      <a16:colId xmlns:a16="http://schemas.microsoft.com/office/drawing/2014/main" val="3729372536"/>
                    </a:ext>
                  </a:extLst>
                </a:gridCol>
                <a:gridCol w="773585">
                  <a:extLst>
                    <a:ext uri="{9D8B030D-6E8A-4147-A177-3AD203B41FA5}">
                      <a16:colId xmlns:a16="http://schemas.microsoft.com/office/drawing/2014/main" val="1700663018"/>
                    </a:ext>
                  </a:extLst>
                </a:gridCol>
                <a:gridCol w="910100">
                  <a:extLst>
                    <a:ext uri="{9D8B030D-6E8A-4147-A177-3AD203B41FA5}">
                      <a16:colId xmlns:a16="http://schemas.microsoft.com/office/drawing/2014/main" val="1545656346"/>
                    </a:ext>
                  </a:extLst>
                </a:gridCol>
                <a:gridCol w="1243803">
                  <a:extLst>
                    <a:ext uri="{9D8B030D-6E8A-4147-A177-3AD203B41FA5}">
                      <a16:colId xmlns:a16="http://schemas.microsoft.com/office/drawing/2014/main" val="1051922015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N</a:t>
                      </a:r>
                      <a:r>
                        <a:rPr lang="pt-BR" sz="1600" baseline="30000" dirty="0"/>
                        <a:t>o</a:t>
                      </a:r>
                      <a:endParaRPr lang="pt-BR" sz="16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Data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Local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Participantes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1063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Homens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Mulheres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3687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pt-BR" sz="1600" b="1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endParaRPr lang="pt-B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%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pt-BR" sz="1600" b="1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endParaRPr lang="pt-B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%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81342"/>
                  </a:ext>
                </a:extLst>
              </a:tr>
              <a:tr h="386620">
                <a:tc>
                  <a:txBody>
                    <a:bodyPr/>
                    <a:lstStyle/>
                    <a:p>
                      <a:r>
                        <a:rPr lang="pt-BR" sz="1600" dirty="0"/>
                        <a:t>1.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07 e 08 de junho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Brasiléia, Acre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22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68%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32%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32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627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2.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20 a 22 de setembro 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Oeiras do Pará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49</a:t>
                      </a:r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54%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42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46%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91</a:t>
                      </a:r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101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3.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25 e 26 de setembro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Belém, Pará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38</a:t>
                      </a:r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51%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36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49%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74</a:t>
                      </a:r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51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4.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29 e 30 de setembro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Macapá, Amapá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25</a:t>
                      </a:r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40%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38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60%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63</a:t>
                      </a:r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502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5.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30 de novembro e 01 de dezembro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Resex Cazumbá-Iracema, Acre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37</a:t>
                      </a:r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63%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22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37%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59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879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pt-BR" sz="1600" b="1" dirty="0"/>
                        <a:t>TOTAL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171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54%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148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46%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319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28156"/>
                  </a:ext>
                </a:extLst>
              </a:tr>
            </a:tbl>
          </a:graphicData>
        </a:graphic>
      </p:graphicFrame>
      <p:pic>
        <p:nvPicPr>
          <p:cNvPr id="10" name="Imagem 9" descr="Grupo de pessoas sentadas ao redor de uma mesa&#10;&#10;Descrição gerada automaticamente com confiança média">
            <a:extLst>
              <a:ext uri="{FF2B5EF4-FFF2-40B4-BE49-F238E27FC236}">
                <a16:creationId xmlns:a16="http://schemas.microsoft.com/office/drawing/2014/main" id="{8A918EDB-CEE5-110A-7838-3944B75C8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674" y="4469409"/>
            <a:ext cx="1622358" cy="2163145"/>
          </a:xfrm>
          <a:prstGeom prst="rect">
            <a:avLst/>
          </a:prstGeom>
        </p:spPr>
      </p:pic>
      <p:pic>
        <p:nvPicPr>
          <p:cNvPr id="14" name="Imagem 13" descr="Grupo de pessoas sentadas em uma sala&#10;&#10;Descrição gerada automaticamente com confiança baixa">
            <a:extLst>
              <a:ext uri="{FF2B5EF4-FFF2-40B4-BE49-F238E27FC236}">
                <a16:creationId xmlns:a16="http://schemas.microsoft.com/office/drawing/2014/main" id="{B84C18C1-11D6-995B-0B70-2FF7CAC2D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545" y="4455091"/>
            <a:ext cx="1622359" cy="2163146"/>
          </a:xfrm>
          <a:prstGeom prst="rect">
            <a:avLst/>
          </a:prstGeom>
        </p:spPr>
      </p:pic>
      <p:pic>
        <p:nvPicPr>
          <p:cNvPr id="16" name="Imagem 15" descr="Grupo de pessoas sentadas em cadeiras&#10;&#10;Descrição gerada automaticamente">
            <a:extLst>
              <a:ext uri="{FF2B5EF4-FFF2-40B4-BE49-F238E27FC236}">
                <a16:creationId xmlns:a16="http://schemas.microsoft.com/office/drawing/2014/main" id="{9DD4B151-4798-2CAA-87E4-53B0D3319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143" y="4469409"/>
            <a:ext cx="1622359" cy="2163145"/>
          </a:xfrm>
          <a:prstGeom prst="rect">
            <a:avLst/>
          </a:prstGeom>
        </p:spPr>
      </p:pic>
      <p:pic>
        <p:nvPicPr>
          <p:cNvPr id="18" name="Imagem 17" descr="Grupo de pessoas em um salão&#10;&#10;Descrição gerada automaticamente">
            <a:extLst>
              <a:ext uri="{FF2B5EF4-FFF2-40B4-BE49-F238E27FC236}">
                <a16:creationId xmlns:a16="http://schemas.microsoft.com/office/drawing/2014/main" id="{196361E5-CDF5-C118-B3BE-4705AC189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49" y="4483727"/>
            <a:ext cx="2846013" cy="2134510"/>
          </a:xfrm>
          <a:prstGeom prst="rect">
            <a:avLst/>
          </a:prstGeom>
        </p:spPr>
      </p:pic>
      <p:pic>
        <p:nvPicPr>
          <p:cNvPr id="20" name="Imagem 19" descr="Grupo de pessoas sentadas ao redor de uma mesa&#10;&#10;Descrição gerada automaticamente">
            <a:extLst>
              <a:ext uri="{FF2B5EF4-FFF2-40B4-BE49-F238E27FC236}">
                <a16:creationId xmlns:a16="http://schemas.microsoft.com/office/drawing/2014/main" id="{594B51AD-21BA-8A0D-E235-EEDE2A814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5541" y="4455090"/>
            <a:ext cx="2884194" cy="21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54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39E978-87AA-39D3-B200-8989E8120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5">
            <a:extLst>
              <a:ext uri="{FF2B5EF4-FFF2-40B4-BE49-F238E27FC236}">
                <a16:creationId xmlns:a16="http://schemas.microsoft.com/office/drawing/2014/main" id="{D740F81E-34DE-5105-3875-B1B53C9137E7}"/>
              </a:ext>
            </a:extLst>
          </p:cNvPr>
          <p:cNvSpPr txBox="1">
            <a:spLocks/>
          </p:cNvSpPr>
          <p:nvPr/>
        </p:nvSpPr>
        <p:spPr>
          <a:xfrm>
            <a:off x="2165354" y="211126"/>
            <a:ext cx="7861292" cy="52254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Resultados: OFICINAS realizadas em 2024/2025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5E15AAE-CC0C-CA4D-432A-C8753AFAA0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839452"/>
              </p:ext>
            </p:extLst>
          </p:nvPr>
        </p:nvGraphicFramePr>
        <p:xfrm>
          <a:off x="472611" y="946347"/>
          <a:ext cx="11250840" cy="3526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564">
                  <a:extLst>
                    <a:ext uri="{9D8B030D-6E8A-4147-A177-3AD203B41FA5}">
                      <a16:colId xmlns:a16="http://schemas.microsoft.com/office/drawing/2014/main" val="546659266"/>
                    </a:ext>
                  </a:extLst>
                </a:gridCol>
                <a:gridCol w="2985005">
                  <a:extLst>
                    <a:ext uri="{9D8B030D-6E8A-4147-A177-3AD203B41FA5}">
                      <a16:colId xmlns:a16="http://schemas.microsoft.com/office/drawing/2014/main" val="1711275573"/>
                    </a:ext>
                  </a:extLst>
                </a:gridCol>
                <a:gridCol w="3238434">
                  <a:extLst>
                    <a:ext uri="{9D8B030D-6E8A-4147-A177-3AD203B41FA5}">
                      <a16:colId xmlns:a16="http://schemas.microsoft.com/office/drawing/2014/main" val="4071165984"/>
                    </a:ext>
                  </a:extLst>
                </a:gridCol>
                <a:gridCol w="834258">
                  <a:extLst>
                    <a:ext uri="{9D8B030D-6E8A-4147-A177-3AD203B41FA5}">
                      <a16:colId xmlns:a16="http://schemas.microsoft.com/office/drawing/2014/main" val="2286440462"/>
                    </a:ext>
                  </a:extLst>
                </a:gridCol>
                <a:gridCol w="819091">
                  <a:extLst>
                    <a:ext uri="{9D8B030D-6E8A-4147-A177-3AD203B41FA5}">
                      <a16:colId xmlns:a16="http://schemas.microsoft.com/office/drawing/2014/main" val="3729372536"/>
                    </a:ext>
                  </a:extLst>
                </a:gridCol>
                <a:gridCol w="773585">
                  <a:extLst>
                    <a:ext uri="{9D8B030D-6E8A-4147-A177-3AD203B41FA5}">
                      <a16:colId xmlns:a16="http://schemas.microsoft.com/office/drawing/2014/main" val="1700663018"/>
                    </a:ext>
                  </a:extLst>
                </a:gridCol>
                <a:gridCol w="910100">
                  <a:extLst>
                    <a:ext uri="{9D8B030D-6E8A-4147-A177-3AD203B41FA5}">
                      <a16:colId xmlns:a16="http://schemas.microsoft.com/office/drawing/2014/main" val="1545656346"/>
                    </a:ext>
                  </a:extLst>
                </a:gridCol>
                <a:gridCol w="1243803">
                  <a:extLst>
                    <a:ext uri="{9D8B030D-6E8A-4147-A177-3AD203B41FA5}">
                      <a16:colId xmlns:a16="http://schemas.microsoft.com/office/drawing/2014/main" val="1051922015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N</a:t>
                      </a:r>
                      <a:r>
                        <a:rPr lang="pt-BR" sz="1600" baseline="30000" dirty="0"/>
                        <a:t>o</a:t>
                      </a:r>
                      <a:endParaRPr lang="pt-BR" sz="16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Data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Local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Participantes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1063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Homens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Mulheres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3687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pt-BR" sz="1600" b="1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endParaRPr lang="pt-B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%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pt-BR" sz="1600" b="1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endParaRPr lang="pt-B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</a:rPr>
                        <a:t>%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81342"/>
                  </a:ext>
                </a:extLst>
              </a:tr>
              <a:tr h="386620">
                <a:tc>
                  <a:txBody>
                    <a:bodyPr/>
                    <a:lstStyle/>
                    <a:p>
                      <a:r>
                        <a:rPr lang="pt-BR" sz="1600" dirty="0"/>
                        <a:t>6.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10 e 11 de janeiro de 2024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Brasiléia, Acre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55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64%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31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36%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86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627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7.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09 a 11 de abril de 2024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Resex Verde para Sempre, Pará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-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-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-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-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115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101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8.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16 a 19 de abril de 2024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Coletivo de Jovens Varadouro, Resex Chico Mendes, Acre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62%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15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38%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39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51492"/>
                  </a:ext>
                </a:extLst>
              </a:tr>
              <a:tr h="327508">
                <a:tc>
                  <a:txBody>
                    <a:bodyPr/>
                    <a:lstStyle/>
                    <a:p>
                      <a:r>
                        <a:rPr lang="pt-BR" sz="1600" dirty="0"/>
                        <a:t>9.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09 e 10 de dezembro de 2024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Cruzeiro do Sul, Acre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55%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20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45%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502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i="1" dirty="0"/>
                        <a:t>10.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i="1" dirty="0"/>
                        <a:t>Março de 2025 (a ser realizada)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i="1" dirty="0"/>
                        <a:t>Porto Velho, Rondônia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i="1" dirty="0"/>
                        <a:t>-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i="1" dirty="0"/>
                        <a:t>-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i="1" dirty="0"/>
                        <a:t>-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i="1" dirty="0"/>
                        <a:t>-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i="1" dirty="0"/>
                        <a:t>-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879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pt-BR" sz="1600" b="1" dirty="0"/>
                        <a:t>TOTAL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103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61%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66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39%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284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28156"/>
                  </a:ext>
                </a:extLst>
              </a:tr>
            </a:tbl>
          </a:graphicData>
        </a:graphic>
      </p:graphicFrame>
      <p:pic>
        <p:nvPicPr>
          <p:cNvPr id="2" name="Imagem 1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A4F13803-BEC5-8113-69E6-AC79531F7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49" y="4736494"/>
            <a:ext cx="2507531" cy="1880649"/>
          </a:xfrm>
          <a:prstGeom prst="rect">
            <a:avLst/>
          </a:prstGeom>
        </p:spPr>
      </p:pic>
      <p:pic>
        <p:nvPicPr>
          <p:cNvPr id="3" name="Imagem 2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C2D21E1C-24A3-B456-C460-717B83D35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30" y="4736494"/>
            <a:ext cx="3102529" cy="191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Grupo de pessoas na grama&#10;&#10;Descrição gerada automaticamente">
            <a:extLst>
              <a:ext uri="{FF2B5EF4-FFF2-40B4-BE49-F238E27FC236}">
                <a16:creationId xmlns:a16="http://schemas.microsoft.com/office/drawing/2014/main" id="{9BEEB83C-8B54-94F8-F1C7-71AEA7102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277" y="4736494"/>
            <a:ext cx="2547174" cy="191038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3EB5C1E-0B3B-FA65-D5D2-268EC8DF3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8814" y="4721628"/>
            <a:ext cx="2855298" cy="191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4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448951-3065-3089-DA28-CAE947C94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5">
            <a:extLst>
              <a:ext uri="{FF2B5EF4-FFF2-40B4-BE49-F238E27FC236}">
                <a16:creationId xmlns:a16="http://schemas.microsoft.com/office/drawing/2014/main" id="{D7F489B4-3A04-65DF-D7BA-0FFDEAED9B77}"/>
              </a:ext>
            </a:extLst>
          </p:cNvPr>
          <p:cNvSpPr txBox="1">
            <a:spLocks/>
          </p:cNvSpPr>
          <p:nvPr/>
        </p:nvSpPr>
        <p:spPr>
          <a:xfrm>
            <a:off x="1348490" y="225993"/>
            <a:ext cx="9310880" cy="52254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Resultados: OFICINAS em NÚCLEOS DE BASE COMUNITÁRIOS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302FD0EB-4A01-276E-FC5C-2AC3DC880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29267"/>
              </p:ext>
            </p:extLst>
          </p:nvPr>
        </p:nvGraphicFramePr>
        <p:xfrm>
          <a:off x="472611" y="946347"/>
          <a:ext cx="11250840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515">
                  <a:extLst>
                    <a:ext uri="{9D8B030D-6E8A-4147-A177-3AD203B41FA5}">
                      <a16:colId xmlns:a16="http://schemas.microsoft.com/office/drawing/2014/main" val="546659266"/>
                    </a:ext>
                  </a:extLst>
                </a:gridCol>
                <a:gridCol w="2188395">
                  <a:extLst>
                    <a:ext uri="{9D8B030D-6E8A-4147-A177-3AD203B41FA5}">
                      <a16:colId xmlns:a16="http://schemas.microsoft.com/office/drawing/2014/main" val="1711275573"/>
                    </a:ext>
                  </a:extLst>
                </a:gridCol>
                <a:gridCol w="1520576">
                  <a:extLst>
                    <a:ext uri="{9D8B030D-6E8A-4147-A177-3AD203B41FA5}">
                      <a16:colId xmlns:a16="http://schemas.microsoft.com/office/drawing/2014/main" val="305444986"/>
                    </a:ext>
                  </a:extLst>
                </a:gridCol>
                <a:gridCol w="3821545">
                  <a:extLst>
                    <a:ext uri="{9D8B030D-6E8A-4147-A177-3AD203B41FA5}">
                      <a16:colId xmlns:a16="http://schemas.microsoft.com/office/drawing/2014/main" val="4071165984"/>
                    </a:ext>
                  </a:extLst>
                </a:gridCol>
                <a:gridCol w="598955">
                  <a:extLst>
                    <a:ext uri="{9D8B030D-6E8A-4147-A177-3AD203B41FA5}">
                      <a16:colId xmlns:a16="http://schemas.microsoft.com/office/drawing/2014/main" val="2286440462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3729372536"/>
                    </a:ext>
                  </a:extLst>
                </a:gridCol>
                <a:gridCol w="555395">
                  <a:extLst>
                    <a:ext uri="{9D8B030D-6E8A-4147-A177-3AD203B41FA5}">
                      <a16:colId xmlns:a16="http://schemas.microsoft.com/office/drawing/2014/main" val="1700663018"/>
                    </a:ext>
                  </a:extLst>
                </a:gridCol>
                <a:gridCol w="653406">
                  <a:extLst>
                    <a:ext uri="{9D8B030D-6E8A-4147-A177-3AD203B41FA5}">
                      <a16:colId xmlns:a16="http://schemas.microsoft.com/office/drawing/2014/main" val="1545656346"/>
                    </a:ext>
                  </a:extLst>
                </a:gridCol>
                <a:gridCol w="892987">
                  <a:extLst>
                    <a:ext uri="{9D8B030D-6E8A-4147-A177-3AD203B41FA5}">
                      <a16:colId xmlns:a16="http://schemas.microsoft.com/office/drawing/2014/main" val="1051922015"/>
                    </a:ext>
                  </a:extLst>
                </a:gridCol>
              </a:tblGrid>
              <a:tr h="204359">
                <a:tc rowSpan="3"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</a:t>
                      </a:r>
                      <a:r>
                        <a:rPr lang="pt-BR" sz="1400" baseline="30000" dirty="0"/>
                        <a:t>o</a:t>
                      </a:r>
                      <a:endParaRPr lang="pt-BR" sz="14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Período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Região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Núcleos de Base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Participantes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106356"/>
                  </a:ext>
                </a:extLst>
              </a:tr>
              <a:tr h="218057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Homens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Mulheres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368731"/>
                  </a:ext>
                </a:extLst>
              </a:tr>
              <a:tr h="211208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pt-BR" sz="1400" b="1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endParaRPr lang="pt-BR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%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pt-BR" sz="1400" b="1" baseline="30000" dirty="0">
                          <a:solidFill>
                            <a:schemeClr val="bg1"/>
                          </a:solidFill>
                        </a:rPr>
                        <a:t>o</a:t>
                      </a:r>
                      <a:endParaRPr lang="pt-BR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%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81342"/>
                  </a:ext>
                </a:extLst>
              </a:tr>
              <a:tr h="386620">
                <a:tc>
                  <a:txBody>
                    <a:bodyPr/>
                    <a:lstStyle/>
                    <a:p>
                      <a:r>
                        <a:rPr lang="pt-BR" sz="1200" dirty="0"/>
                        <a:t>1.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 agosto de 2024 a janeiro de 2025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Xapuri, Acre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União, Fronteira, Boa Vista, Rio Branco, </a:t>
                      </a:r>
                      <a:r>
                        <a:rPr lang="pt-BR" sz="1200" dirty="0" err="1"/>
                        <a:t>Simitumba</a:t>
                      </a:r>
                      <a:r>
                        <a:rPr lang="pt-BR" sz="1200" dirty="0"/>
                        <a:t>, Dois Irmãos, Maloca e Altamira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220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69%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98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31%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318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627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2.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 setembro de 2024 a janeiro de 2025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Brasiléia, Acre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Cajá de Cima, São Sebastião, São João Batista, Ordem e Progresso, Campo Verde, União II e </a:t>
                      </a:r>
                      <a:r>
                        <a:rPr lang="pt-BR" sz="1200" dirty="0" err="1"/>
                        <a:t>Porongaba</a:t>
                      </a:r>
                      <a:endParaRPr lang="pt-BR" sz="12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137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61%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86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39%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223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101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3.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Outubro de 2024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Assis Brasil, Acre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Divisão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34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59%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41%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58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5149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pt-BR" sz="1200" b="1" dirty="0"/>
                        <a:t>TOTAL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6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391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65%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208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35%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599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28156"/>
                  </a:ext>
                </a:extLst>
              </a:tr>
            </a:tbl>
          </a:graphicData>
        </a:graphic>
      </p:graphicFrame>
      <p:pic>
        <p:nvPicPr>
          <p:cNvPr id="9" name="Imagem 8" descr="Uma imagem contendo edifício, no interior, pessoa, pessoas&#10;&#10;Descrição gerada automaticamente">
            <a:extLst>
              <a:ext uri="{FF2B5EF4-FFF2-40B4-BE49-F238E27FC236}">
                <a16:creationId xmlns:a16="http://schemas.microsoft.com/office/drawing/2014/main" id="{90394C49-9E2C-466E-E995-93D7AD0B3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58" y="5029199"/>
            <a:ext cx="1828800" cy="1371600"/>
          </a:xfrm>
          <a:prstGeom prst="rect">
            <a:avLst/>
          </a:prstGeom>
        </p:spPr>
      </p:pic>
      <p:pic>
        <p:nvPicPr>
          <p:cNvPr id="11" name="Imagem 10" descr="Grupo de pessoas na grama&#10;&#10;Descrição gerada automaticamente">
            <a:extLst>
              <a:ext uri="{FF2B5EF4-FFF2-40B4-BE49-F238E27FC236}">
                <a16:creationId xmlns:a16="http://schemas.microsoft.com/office/drawing/2014/main" id="{B82A554B-7FB5-A35C-229D-E11FA17EA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026" y="4179287"/>
            <a:ext cx="2791146" cy="2093360"/>
          </a:xfrm>
          <a:prstGeom prst="rect">
            <a:avLst/>
          </a:prstGeom>
        </p:spPr>
      </p:pic>
      <p:pic>
        <p:nvPicPr>
          <p:cNvPr id="14" name="Imagem 13" descr="Grupo de pessoas sentadas em banco de madeira&#10;&#10;Descrição gerada automaticamente">
            <a:extLst>
              <a:ext uri="{FF2B5EF4-FFF2-40B4-BE49-F238E27FC236}">
                <a16:creationId xmlns:a16="http://schemas.microsoft.com/office/drawing/2014/main" id="{F2335DCC-61D8-91C1-2703-98987164B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136" y="4333965"/>
            <a:ext cx="2382431" cy="1786824"/>
          </a:xfrm>
          <a:prstGeom prst="rect">
            <a:avLst/>
          </a:prstGeom>
        </p:spPr>
      </p:pic>
      <p:pic>
        <p:nvPicPr>
          <p:cNvPr id="17" name="Imagem 16" descr="Grupo de pessoas na frente de uma casa&#10;&#10;Descrição gerada automaticamente">
            <a:extLst>
              <a:ext uri="{FF2B5EF4-FFF2-40B4-BE49-F238E27FC236}">
                <a16:creationId xmlns:a16="http://schemas.microsoft.com/office/drawing/2014/main" id="{B065102B-31A4-E5C2-0837-E33D79A88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06" y="3746651"/>
            <a:ext cx="2084105" cy="1171808"/>
          </a:xfrm>
          <a:prstGeom prst="rect">
            <a:avLst/>
          </a:prstGeom>
        </p:spPr>
      </p:pic>
      <p:pic>
        <p:nvPicPr>
          <p:cNvPr id="19" name="Imagem 18" descr="Pessoas sentadas ao redor de uma mesa com cadeiras&#10;&#10;Descrição gerada automaticamente com confiança baixa">
            <a:extLst>
              <a:ext uri="{FF2B5EF4-FFF2-40B4-BE49-F238E27FC236}">
                <a16:creationId xmlns:a16="http://schemas.microsoft.com/office/drawing/2014/main" id="{6CED7594-D277-60B6-8DFE-110E7B4D5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9226" y="3714637"/>
            <a:ext cx="2141580" cy="1606185"/>
          </a:xfrm>
          <a:prstGeom prst="rect">
            <a:avLst/>
          </a:prstGeom>
        </p:spPr>
      </p:pic>
      <p:pic>
        <p:nvPicPr>
          <p:cNvPr id="21" name="Imagem 20" descr="Grupo de pessoas sentadas ao redor de uma mesa com cadeiras&#10;&#10;Descrição gerada automaticamente com confiança média">
            <a:extLst>
              <a:ext uri="{FF2B5EF4-FFF2-40B4-BE49-F238E27FC236}">
                <a16:creationId xmlns:a16="http://schemas.microsoft.com/office/drawing/2014/main" id="{DCA4C348-945A-6501-F616-1FF455129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3742" y="3746651"/>
            <a:ext cx="1317661" cy="1756881"/>
          </a:xfrm>
          <a:prstGeom prst="rect">
            <a:avLst/>
          </a:prstGeom>
        </p:spPr>
      </p:pic>
      <p:pic>
        <p:nvPicPr>
          <p:cNvPr id="23" name="Imagem 22" descr="Pessoas sentadas ao redor de mesas de madeira&#10;&#10;Descrição gerada automaticamente com confiança baixa">
            <a:extLst>
              <a:ext uri="{FF2B5EF4-FFF2-40B4-BE49-F238E27FC236}">
                <a16:creationId xmlns:a16="http://schemas.microsoft.com/office/drawing/2014/main" id="{8084C378-0117-3BAA-5272-CDB8BEFDD0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3780" y="5374723"/>
            <a:ext cx="1618771" cy="1214078"/>
          </a:xfrm>
          <a:prstGeom prst="rect">
            <a:avLst/>
          </a:prstGeom>
        </p:spPr>
      </p:pic>
      <p:pic>
        <p:nvPicPr>
          <p:cNvPr id="25" name="Imagem 24" descr="Pessoas sentadas em banco de madeira&#10;&#10;Descrição gerada automaticamente">
            <a:extLst>
              <a:ext uri="{FF2B5EF4-FFF2-40B4-BE49-F238E27FC236}">
                <a16:creationId xmlns:a16="http://schemas.microsoft.com/office/drawing/2014/main" id="{53DBB977-B7D6-BF12-AFB0-A5612480B0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2359" y="5586533"/>
            <a:ext cx="1424683" cy="106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51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E46C49-A4FD-E6C0-DE33-729A00AFA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22">
            <a:extLst>
              <a:ext uri="{FF2B5EF4-FFF2-40B4-BE49-F238E27FC236}">
                <a16:creationId xmlns:a16="http://schemas.microsoft.com/office/drawing/2014/main" id="{CC1A856A-CED1-A4BB-9B4E-BF76AFEB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768" y="841970"/>
            <a:ext cx="5679384" cy="720399"/>
          </a:xfrm>
        </p:spPr>
        <p:txBody>
          <a:bodyPr rtlCol="0"/>
          <a:lstStyle/>
          <a:p>
            <a:pPr algn="ctr" rtl="0"/>
            <a:r>
              <a:rPr lang="pt-BR" sz="2600" dirty="0">
                <a:solidFill>
                  <a:schemeClr val="accent4">
                    <a:lumMod val="50000"/>
                  </a:schemeClr>
                </a:solidFill>
              </a:rPr>
              <a:t>OFICINAS: RESULTADOS GERAIS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DC142EA2-58A4-8D1B-45F4-5E9D5034D3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90389" y="2079387"/>
            <a:ext cx="8014681" cy="3007699"/>
          </a:xfrm>
        </p:spPr>
        <p:txBody>
          <a:bodyPr/>
          <a:lstStyle/>
          <a:p>
            <a:pPr marL="400050" indent="-40005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Oficinas realizadas em sedes municipais: 09 oficinas</a:t>
            </a:r>
          </a:p>
          <a:p>
            <a:pPr marL="1085850" lvl="1" indent="-400050">
              <a:lnSpc>
                <a:spcPct val="114000"/>
              </a:lnSpc>
              <a:spcBef>
                <a:spcPts val="1200"/>
              </a:spcBef>
            </a:pPr>
            <a:r>
              <a:rPr lang="pt-BR" sz="2000" dirty="0"/>
              <a:t>Participantes: 603</a:t>
            </a:r>
          </a:p>
          <a:p>
            <a:pPr marL="400050" indent="-40005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Oficinas realizadas em Núcleos de Base: 17 oficinas</a:t>
            </a:r>
          </a:p>
          <a:p>
            <a:pPr marL="1085850" lvl="1" indent="-400050">
              <a:lnSpc>
                <a:spcPct val="114000"/>
              </a:lnSpc>
              <a:spcBef>
                <a:spcPts val="1200"/>
              </a:spcBef>
            </a:pPr>
            <a:r>
              <a:rPr lang="pt-BR" sz="2000" dirty="0"/>
              <a:t>Participantes: 599</a:t>
            </a:r>
          </a:p>
          <a:p>
            <a:pPr marL="400050" indent="-40005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Total de oficinas realizadas pelo projeto: 26 oficinas</a:t>
            </a:r>
          </a:p>
          <a:p>
            <a:pPr marL="1085850" lvl="1" indent="-400050">
              <a:lnSpc>
                <a:spcPct val="114000"/>
              </a:lnSpc>
              <a:spcBef>
                <a:spcPts val="1200"/>
              </a:spcBef>
            </a:pPr>
            <a:r>
              <a:rPr lang="pt-BR" sz="2000" dirty="0"/>
              <a:t>Participantes: 1.202</a:t>
            </a:r>
          </a:p>
        </p:txBody>
      </p:sp>
      <p:pic>
        <p:nvPicPr>
          <p:cNvPr id="2" name="Espaço Reservado para Imagem 9">
            <a:extLst>
              <a:ext uri="{FF2B5EF4-FFF2-40B4-BE49-F238E27FC236}">
                <a16:creationId xmlns:a16="http://schemas.microsoft.com/office/drawing/2014/main" id="{BDA098BE-488A-C294-BAB5-D7E2722D89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417" r="25417"/>
          <a:stretch>
            <a:fillRect/>
          </a:stretch>
        </p:blipFill>
        <p:spPr>
          <a:xfrm>
            <a:off x="0" y="0"/>
            <a:ext cx="3050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110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CC7E95B5-8CB0-4EAA-B982-A16F11C6D724}" vid="{97177203-A210-4801-BD77-0018DB331F9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C8B65F-C127-4D9D-85FF-7D9CEB80A6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A649EB-F146-4448-BC07-06DD62AC0B1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A320D15-805D-4E76-A3A1-92144A7588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730</Words>
  <Application>Microsoft Office PowerPoint</Application>
  <PresentationFormat>Widescreen</PresentationFormat>
  <Paragraphs>197</Paragraphs>
  <Slides>8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5" baseType="lpstr">
      <vt:lpstr>Arial</vt:lpstr>
      <vt:lpstr>Calibri</vt:lpstr>
      <vt:lpstr>Courier New</vt:lpstr>
      <vt:lpstr>Tenorite</vt:lpstr>
      <vt:lpstr>Tenorite </vt:lpstr>
      <vt:lpstr>Tenorite Bold</vt:lpstr>
      <vt:lpstr>Tema do Office</vt:lpstr>
      <vt:lpstr>Apresentação do PowerPoint</vt:lpstr>
      <vt:lpstr>Apresentação do PowerPoint</vt:lpstr>
      <vt:lpstr>Principais atividades realizadas</vt:lpstr>
      <vt:lpstr>MACRO Resultados Alcançados</vt:lpstr>
      <vt:lpstr>Apresentação do PowerPoint</vt:lpstr>
      <vt:lpstr>Apresentação do PowerPoint</vt:lpstr>
      <vt:lpstr>Apresentação do PowerPoint</vt:lpstr>
      <vt:lpstr>OFICINAS: RESULTADOS GERAIS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2021-06-16T18:35:43Z</dcterms:created>
  <dcterms:modified xsi:type="dcterms:W3CDTF">2025-01-29T03:57:49Z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